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83" r:id="rId3"/>
    <p:sldMasterId id="214748368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y="5143500" cx="9144000"/>
  <p:notesSz cx="6797675" cy="9926625"/>
  <p:embeddedFontLst>
    <p:embeddedFont>
      <p:font typeface="Roboto Thin"/>
      <p:regular r:id="rId17"/>
      <p:bold r:id="rId18"/>
      <p:italic r:id="rId19"/>
      <p:boldItalic r:id="rId20"/>
    </p:embeddedFont>
    <p:embeddedFont>
      <p:font typeface="Roboto"/>
      <p:regular r:id="rId21"/>
      <p:bold r:id="rId22"/>
      <p:italic r:id="rId23"/>
      <p:boldItalic r:id="rId24"/>
    </p:embeddedFont>
    <p:embeddedFont>
      <p:font typeface="Roboto Light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Thin-boldItalic.fntdata"/><Relationship Id="rId22" Type="http://schemas.openxmlformats.org/officeDocument/2006/relationships/font" Target="fonts/Roboto-bold.fntdata"/><Relationship Id="rId21" Type="http://schemas.openxmlformats.org/officeDocument/2006/relationships/font" Target="fonts/Roboto-regular.fntdata"/><Relationship Id="rId24" Type="http://schemas.openxmlformats.org/officeDocument/2006/relationships/font" Target="fonts/Roboto-boldItalic.fntdata"/><Relationship Id="rId23" Type="http://schemas.openxmlformats.org/officeDocument/2006/relationships/font" Target="fonts/Roboto-italic.fntdata"/><Relationship Id="rId1" Type="http://schemas.openxmlformats.org/officeDocument/2006/relationships/theme" Target="theme/theme3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26" Type="http://schemas.openxmlformats.org/officeDocument/2006/relationships/font" Target="fonts/RobotoLight-bold.fntdata"/><Relationship Id="rId25" Type="http://schemas.openxmlformats.org/officeDocument/2006/relationships/font" Target="fonts/RobotoLight-regular.fntdata"/><Relationship Id="rId28" Type="http://schemas.openxmlformats.org/officeDocument/2006/relationships/font" Target="fonts/RobotoLight-boldItalic.fntdata"/><Relationship Id="rId27" Type="http://schemas.openxmlformats.org/officeDocument/2006/relationships/font" Target="fonts/RobotoLight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RobotoThin-regular.fntdata"/><Relationship Id="rId16" Type="http://schemas.openxmlformats.org/officeDocument/2006/relationships/slide" Target="slides/slide11.xml"/><Relationship Id="rId19" Type="http://schemas.openxmlformats.org/officeDocument/2006/relationships/font" Target="fonts/RobotoThin-italic.fntdata"/><Relationship Id="rId18" Type="http://schemas.openxmlformats.org/officeDocument/2006/relationships/font" Target="fonts/RobotoThin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7aaf9fc0d_2_242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7aaf9fc0d_2_242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Google Shape;282;g27aaf9fc0d_2_1806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3" name="Google Shape;283;g27aaf9fc0d_2_1806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Go to DF directory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In servers, notice Liberator and Transformer and inside each there is a var directory. This is where we hold the logs. We are going to do an exercise with the logs in a while.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Also notice repeated pattern in kits. Kits holds all the blades and each blade has Liberator\etc folder with configuration to connect to Liberator.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Directory patterns are important. DF depends on certain patterns and folder names for functioning.</a:t>
            </a:r>
            <a:endParaRPr/>
          </a:p>
        </p:txBody>
      </p:sp>
      <p:sp>
        <p:nvSpPr>
          <p:cNvPr id="284" name="Google Shape;284;g27aaf9fc0d_2_1806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g27aaf9fc0d_2_1813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0" name="Google Shape;290;g27aaf9fc0d_2_1813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/>
              <a:t>Session </a:t>
            </a:r>
            <a:r>
              <a:rPr b="1" lang="en-GB"/>
              <a:t>session-log </a:t>
            </a:r>
            <a:r>
              <a:rPr lang="en-GB"/>
              <a:t>session-rttpd.log Messages re client connections, disconnections, logins and logouts.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/>
              <a:t>Auth auth-log information about the authentication of users and authorisation of requests which they try to make.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/>
              <a:t>Event </a:t>
            </a:r>
            <a:r>
              <a:rPr b="1" lang="en-GB"/>
              <a:t>event-log </a:t>
            </a:r>
            <a:r>
              <a:rPr lang="en-GB"/>
              <a:t>event-rttpd.log Messages about starting up, shutting down, and connections to data sources as well as extra general and debug information.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/>
              <a:t>RTTP Request </a:t>
            </a:r>
            <a:r>
              <a:rPr b="1" lang="en-GB"/>
              <a:t>request-log </a:t>
            </a:r>
            <a:r>
              <a:rPr lang="en-GB"/>
              <a:t>request-rttpd.log Each RTTP request made to Liberator.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/>
              <a:t>Object </a:t>
            </a:r>
            <a:r>
              <a:rPr b="1" lang="en-GB"/>
              <a:t>object-log </a:t>
            </a:r>
            <a:r>
              <a:rPr lang="en-GB"/>
              <a:t>object-rttpd.log All request and discard commands for objects, and whether those commands were successful.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/>
              <a:t>HTTP </a:t>
            </a:r>
            <a:r>
              <a:rPr b="1" lang="en-GB"/>
              <a:t>http-access-log </a:t>
            </a:r>
            <a:r>
              <a:rPr lang="en-GB"/>
              <a:t>http-access-rttpd.log Each HTTP request to the server.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/>
              <a:t>HTTP errors </a:t>
            </a:r>
            <a:r>
              <a:rPr b="1" lang="en-GB"/>
              <a:t>http-error-log </a:t>
            </a:r>
            <a:r>
              <a:rPr lang="en-GB"/>
              <a:t>http-error-rttpd.log Each HTTP request resulting in an Object not found error.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Calibri"/>
              <a:buNone/>
            </a:pPr>
            <a:r>
              <a:rPr lang="en-GB"/>
              <a:t>Packet </a:t>
            </a:r>
            <a:r>
              <a:rPr b="1" lang="en-GB"/>
              <a:t>packet-rttpd.log</a:t>
            </a:r>
            <a:r>
              <a:rPr lang="en-GB"/>
              <a:t> Each packet received from a data source (message)</a:t>
            </a:r>
            <a:br>
              <a:rPr lang="en-GB"/>
            </a:br>
            <a:r>
              <a:rPr b="1" lang="en-GB"/>
              <a:t>Client logs </a:t>
            </a:r>
            <a:r>
              <a:rPr lang="en-GB"/>
              <a:t>messages received from and sent to the client.</a:t>
            </a:r>
            <a:endParaRPr/>
          </a:p>
        </p:txBody>
      </p:sp>
      <p:sp>
        <p:nvSpPr>
          <p:cNvPr id="291" name="Google Shape;291;g27aaf9fc0d_2_1813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7aaf9fc0d_2_363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27aaf9fc0d_2_363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Lots of streaming data servers on the market but Liberator is built for financial data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Other servers send blocks of JSON, XML or serialized java classes which are then desterilized on the client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Not efficient for financial data which is just a bunch of numbers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data for  a bid and ask price can be transferred in just 20 bytes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With sending self-describing XML files there are some people who actually send 10k XML files for each price update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 does Liberator achieve such optimization?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Liberator employs 2 different models for data flow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2" marL="10858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Fanout: 1 piece of data to 1000s of users for price updates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2" marL="10858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Channels: 1-to-1 for trading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allows us to achieve high benchmark rates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Some of our benchmarks show the ability to reach up to 100K users via just one server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0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g27aaf9fc0d_2_487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" name="Google Shape;212;g27aaf9fc0d_2_487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Essentially to a user, Liberator is configurable black box with all these features: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Because of its optimisation it is able to be more reliable and scalable for a high number of users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It is also possible to configure a Failover server in case one goes down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Persistent connection is established with the clients via Websocket, HTTP streaming or Polling for asynchronous messaging which is necessary for price data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Resilience to errors such as if a server goes down, the system will go on working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Load Balancing with ability to support different datasources producing same data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Health monitoring one way is with keep-alive messages sent down the datasource connections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Clustering join multiple liberators and make them communicate to have them synced up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Throttling is conflation of updates - e.g. for rapidly updating fields only send the latest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Batching is bunching together updates to make best use of network bandwidth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Liberator caches data so that it is able to send updates for new client subscriptions without requesting last known price from servers.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Also does authentication (can user log in) and authorisation (can user do this) of clients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g27aaf9fc0d_2_609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Google Shape;219;g27aaf9fc0d_2_609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Caching = quick response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Session = streams of data associated with a single user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Authentication = can this user login to this system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Authorisation = can this user read or write to this data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g27aaf9fc0d_2_1114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" name="Google Shape;224;g27aaf9fc0d_2_1114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g27aaf9fc0d_2_1238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0" name="Google Shape;230;g27aaf9fc0d_2_1238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Throttling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Output frequency is defined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If many messages come in setting different fields, only last state of record is sent as data update after throttle period expires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Minimise data traffic by throttling.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27aaf9fc0d_2_1358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27aaf9fc0d_2_1358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 can throttle data when a particular client is under a very heavy load 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g27aaf9fc0d_2_1554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6" name="Google Shape;266;g27aaf9fc0d_2_1554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g27aaf9fc0d_2_1793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1" name="Google Shape;271;g27aaf9fc0d_2_1793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To demonstrate some of the Liberator features in action, lets deploy one and fire it up.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We’ll describe the DF later on, but for now, let’s just use it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Not much going on but it is a real time status page. Honest – you’ll see later as we add more stuff.</a:t>
            </a:r>
            <a:endParaRPr/>
          </a:p>
        </p:txBody>
      </p:sp>
      <p:sp>
        <p:nvSpPr>
          <p:cNvPr id="272" name="Google Shape;272;g27aaf9fc0d_2_1793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5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5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5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5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5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2.jpg"/><Relationship Id="rId3" Type="http://schemas.openxmlformats.org/officeDocument/2006/relationships/image" Target="../media/image10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6.png"/><Relationship Id="rId3" Type="http://schemas.openxmlformats.org/officeDocument/2006/relationships/image" Target="../media/image10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Relationship Id="rId3" Type="http://schemas.openxmlformats.org/officeDocument/2006/relationships/image" Target="../media/image10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5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5.jpg"/><Relationship Id="rId3" Type="http://schemas.openxmlformats.org/officeDocument/2006/relationships/image" Target="../media/image1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3.jpg"/><Relationship Id="rId3" Type="http://schemas.openxmlformats.org/officeDocument/2006/relationships/image" Target="../media/image1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20" Type="http://schemas.openxmlformats.org/officeDocument/2006/relationships/image" Target="../media/image44.png"/><Relationship Id="rId11" Type="http://schemas.openxmlformats.org/officeDocument/2006/relationships/image" Target="../media/image29.png"/><Relationship Id="rId22" Type="http://schemas.openxmlformats.org/officeDocument/2006/relationships/image" Target="../media/image34.png"/><Relationship Id="rId10" Type="http://schemas.openxmlformats.org/officeDocument/2006/relationships/image" Target="../media/image21.png"/><Relationship Id="rId21" Type="http://schemas.openxmlformats.org/officeDocument/2006/relationships/image" Target="../media/image39.png"/><Relationship Id="rId13" Type="http://schemas.openxmlformats.org/officeDocument/2006/relationships/image" Target="../media/image24.png"/><Relationship Id="rId12" Type="http://schemas.openxmlformats.org/officeDocument/2006/relationships/image" Target="../media/image23.png"/><Relationship Id="rId23" Type="http://schemas.openxmlformats.org/officeDocument/2006/relationships/image" Target="../media/image36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7.png"/><Relationship Id="rId3" Type="http://schemas.openxmlformats.org/officeDocument/2006/relationships/image" Target="../media/image22.png"/><Relationship Id="rId4" Type="http://schemas.openxmlformats.org/officeDocument/2006/relationships/image" Target="../media/image17.png"/><Relationship Id="rId9" Type="http://schemas.openxmlformats.org/officeDocument/2006/relationships/image" Target="../media/image25.png"/><Relationship Id="rId15" Type="http://schemas.openxmlformats.org/officeDocument/2006/relationships/image" Target="../media/image31.png"/><Relationship Id="rId14" Type="http://schemas.openxmlformats.org/officeDocument/2006/relationships/image" Target="../media/image30.png"/><Relationship Id="rId17" Type="http://schemas.openxmlformats.org/officeDocument/2006/relationships/image" Target="../media/image38.png"/><Relationship Id="rId16" Type="http://schemas.openxmlformats.org/officeDocument/2006/relationships/image" Target="../media/image27.png"/><Relationship Id="rId5" Type="http://schemas.openxmlformats.org/officeDocument/2006/relationships/image" Target="../media/image26.png"/><Relationship Id="rId19" Type="http://schemas.openxmlformats.org/officeDocument/2006/relationships/image" Target="../media/image33.png"/><Relationship Id="rId6" Type="http://schemas.openxmlformats.org/officeDocument/2006/relationships/image" Target="../media/image28.png"/><Relationship Id="rId18" Type="http://schemas.openxmlformats.org/officeDocument/2006/relationships/image" Target="../media/image40.png"/><Relationship Id="rId7" Type="http://schemas.openxmlformats.org/officeDocument/2006/relationships/image" Target="../media/image19.png"/><Relationship Id="rId8" Type="http://schemas.openxmlformats.org/officeDocument/2006/relationships/image" Target="../media/image20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latform Title">
  <p:cSld name="Caplin Platform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title"/>
          </p:nvPr>
        </p:nvSpPr>
        <p:spPr>
          <a:xfrm>
            <a:off x="457204" y="204787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8" name="Google Shape;58;p12"/>
          <p:cNvSpPr txBox="1"/>
          <p:nvPr>
            <p:ph idx="1" type="body"/>
          </p:nvPr>
        </p:nvSpPr>
        <p:spPr>
          <a:xfrm>
            <a:off x="3575050" y="204790"/>
            <a:ext cx="5111700" cy="43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2"/>
          <p:cNvSpPr txBox="1"/>
          <p:nvPr>
            <p:ph idx="2" type="body"/>
          </p:nvPr>
        </p:nvSpPr>
        <p:spPr>
          <a:xfrm>
            <a:off x="457204" y="1076327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12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/>
          <p:nvPr>
            <p:ph type="title"/>
          </p:nvPr>
        </p:nvSpPr>
        <p:spPr>
          <a:xfrm>
            <a:off x="1792288" y="3600451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3" name="Google Shape;63;p13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1792288" y="4025504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13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Direct Title">
  <p:cSld name="Caplin Direct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8" name="Google Shape;68;p14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69" name="Google Shape;6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integration Suite Title">
  <p:cSld name="Caplin integration Suite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rof Services Title">
  <p:cSld name="Caplin Prof Services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7" name="Google Shape;7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Trader Title">
  <p:cSld name="Caplin Trader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80" name="Google Shape;8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7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.jpg" id="90" name="Google Shape;9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9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2" name="Google Shape;92;p19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93" name="Google Shape;93;p19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4" name="Google Shape;94;p19"/>
          <p:cNvSpPr txBox="1"/>
          <p:nvPr/>
        </p:nvSpPr>
        <p:spPr>
          <a:xfrm>
            <a:off x="3640050" y="4827600"/>
            <a:ext cx="1863900" cy="24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95" name="Google Shape;95;p19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1.png" id="97" name="Google Shape;97;p20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0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9" name="Google Shape;99;p20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0" name="Google Shape;100;p20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1" name="Google Shape;101;p20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2" name="Google Shape;102;p20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2.png" id="104" name="Google Shape;104;p21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1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6" name="Google Shape;106;p21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7" name="Google Shape;107;p21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8" name="Google Shape;108;p2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9" name="Google Shape;109;p21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ctrTitle"/>
          </p:nvPr>
        </p:nvSpPr>
        <p:spPr>
          <a:xfrm>
            <a:off x="3718560" y="853601"/>
            <a:ext cx="5039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" name="Google Shape;20;p3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1" name="Google Shape;21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2.jpg" id="111" name="Google Shape;111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3" name="Google Shape;113;p22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114" name="Google Shape;11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3.jpg" id="116" name="Google Shape;116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8" name="Google Shape;118;p23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4.png" id="119" name="Google Shape;119;p23"/>
          <p:cNvPicPr preferRelativeResize="0"/>
          <p:nvPr/>
        </p:nvPicPr>
        <p:blipFill rotWithShape="1">
          <a:blip r:embed="rId3">
            <a:alphaModFix/>
          </a:blip>
          <a:srcRect b="1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/>
        </p:txBody>
      </p:sp>
      <p:sp>
        <p:nvSpPr>
          <p:cNvPr id="122" name="Google Shape;122;p24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23" name="Google Shape;123;p24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28" name="Google Shape;128;p25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1" name="Google Shape;131;p26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7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7"/>
          <p:cNvSpPr txBox="1"/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5" name="Google Shape;135;p27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 1">
  <p:cSld name="TITLE_ONLY_1_1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8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8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9" name="Google Shape;139;p28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9"/>
          <p:cNvSpPr txBox="1"/>
          <p:nvPr>
            <p:ph idx="1" type="body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42" name="Google Shape;142;p2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43" name="Google Shape;143;p29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0"/>
          <p:cNvSpPr txBox="1"/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cxnSp>
        <p:nvCxnSpPr>
          <p:cNvPr id="146" name="Google Shape;146;p30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3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50" name="Google Shape;150;p3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1" name="Google Shape;151;p31"/>
          <p:cNvSpPr txBox="1"/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52" name="Google Shape;152;p31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" name="Google Shape;24;p4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4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Image">
  <p:cSld name="SECTION_TITLE_AND_DESCRIPTION_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32"/>
          <p:cNvSpPr txBox="1"/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56" name="Google Shape;156;p32"/>
          <p:cNvSpPr txBox="1"/>
          <p:nvPr>
            <p:ph idx="1" type="subTitle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157" name="Google Shape;157;p32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2" name="Google Shape;162;p3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">
  <p:cSld name="BLANK_1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FA@2x.png" id="165" name="Google Shape;165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ytime, anywhere@2x.png" id="166" name="Google Shape;16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pple &amp; Android@2x.png" id="167" name="Google Shape;16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uditable@2x.png" id="168" name="Google Shape;168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st Market Price@2x.png" id="169" name="Google Shape;169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anded Platform@2x.png" id="170" name="Google Shape;170;p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oswer Based@2x.png" id="171" name="Google Shape;171;p3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sultancy@2x.png" id="172" name="Google Shape;172;p3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rporate Workflow@2x.png" id="173" name="Google Shape;173;p3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crease productivity@2x.png" id="174" name="Google Shape;174;p3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yout Management@2x.png" id="175" name="Google Shape;175;p3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tifications icon@2x.png" id="176" name="Google Shape;176;p3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rtnership Icon@2x.png" id="177" name="Google Shape;177;p3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source Augmentation@2x.png" id="178" name="Google Shape;178;p3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view History@2x.png" id="179" name="Google Shape;179;p36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peed and Flexibility@2x.png" id="180" name="Google Shape;180;p3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Confirmations@2x.png" id="181" name="Google Shape;181;p36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pport@2x.png" id="182" name="Google Shape;182;p36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rgeted GUI@2x.png" id="183" name="Google Shape;183;p36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For Clients@2x.png" id="184" name="Google Shape;184;p36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online@2x.png" id="185" name="Google Shape;185;p36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ch Market@2x.png" id="186" name="Google Shape;186;p36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6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 1">
  <p:cSld name="BLANK_1_1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7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0" name="Google Shape;190;p37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37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2" name="Google Shape;192;p37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7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4" name="Google Shape;194;p37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37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6" name="Google Shape;196;p37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37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title"/>
          </p:nvPr>
        </p:nvSpPr>
        <p:spPr>
          <a:xfrm>
            <a:off x="427673" y="1649096"/>
            <a:ext cx="8259000" cy="789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427674" y="2444195"/>
            <a:ext cx="8259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" name="Google Shape;32;p6"/>
          <p:cNvSpPr txBox="1"/>
          <p:nvPr>
            <p:ph idx="1" type="body"/>
          </p:nvPr>
        </p:nvSpPr>
        <p:spPr>
          <a:xfrm>
            <a:off x="457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6"/>
          <p:cNvSpPr txBox="1"/>
          <p:nvPr>
            <p:ph idx="2" type="body"/>
          </p:nvPr>
        </p:nvSpPr>
        <p:spPr>
          <a:xfrm>
            <a:off x="4648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457200" y="1151335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Google Shape;38;p7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3" type="body"/>
          </p:nvPr>
        </p:nvSpPr>
        <p:spPr>
          <a:xfrm>
            <a:off x="4645029" y="1151335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4" type="body"/>
          </p:nvPr>
        </p:nvSpPr>
        <p:spPr>
          <a:xfrm>
            <a:off x="4645029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8" name="Google Shape;48;p9"/>
          <p:cNvSpPr txBox="1"/>
          <p:nvPr>
            <p:ph idx="1" type="body"/>
          </p:nvPr>
        </p:nvSpPr>
        <p:spPr>
          <a:xfrm>
            <a:off x="457204" y="1402080"/>
            <a:ext cx="82296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457204" y="1402080"/>
            <a:ext cx="39117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0"/>
          <p:cNvSpPr/>
          <p:nvPr>
            <p:ph idx="2" type="pic"/>
          </p:nvPr>
        </p:nvSpPr>
        <p:spPr>
          <a:xfrm>
            <a:off x="4602480" y="1402080"/>
            <a:ext cx="40842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3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25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" Type="http://schemas.openxmlformats.org/officeDocument/2006/relationships/image" Target="../media/image41.jp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33.xml"/><Relationship Id="rId6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Char char="▶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5659921" y="4822748"/>
            <a:ext cx="3027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Caplin Systems Ltd. 2013 </a:t>
            </a:r>
            <a:r>
              <a:rPr b="0" i="0" lang="en-GB" sz="10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Confidential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4.jpg" id="83" name="Google Shape;83;p1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/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6" name="Google Shape;86;p18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87" name="Google Shape;87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8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8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Liberator</a:t>
            </a:r>
            <a:endParaRPr/>
          </a:p>
        </p:txBody>
      </p:sp>
      <p:sp>
        <p:nvSpPr>
          <p:cNvPr id="203" name="Google Shape;203;p38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Caplin Platform and Integration Suite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p47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Let’s explorer directory structure</a:t>
            </a:r>
            <a:endParaRPr/>
          </a:p>
        </p:txBody>
      </p:sp>
      <p:pic>
        <p:nvPicPr>
          <p:cNvPr id="287" name="Google Shape;287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48750" y="871275"/>
            <a:ext cx="6646500" cy="3676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4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Liberator Log Files</a:t>
            </a:r>
            <a:endParaRPr/>
          </a:p>
        </p:txBody>
      </p:sp>
      <p:sp>
        <p:nvSpPr>
          <p:cNvPr id="294" name="Google Shape;294;p48"/>
          <p:cNvSpPr/>
          <p:nvPr/>
        </p:nvSpPr>
        <p:spPr>
          <a:xfrm>
            <a:off x="1365583" y="903004"/>
            <a:ext cx="6666000" cy="527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solidFill>
            <a:srgbClr val="CFE2F3"/>
          </a:solidFill>
          <a:ln cap="flat" cmpd="sng" w="9525">
            <a:solidFill>
              <a:srgbClr val="19467C">
                <a:alpha val="0"/>
              </a:srgbClr>
            </a:solidFill>
            <a:prstDash val="solid"/>
            <a:round/>
            <a:headEnd len="sm" w="sm" type="none"/>
            <a:tailEnd len="sm" w="sm" type="none"/>
          </a:ln>
          <a:effectLst>
            <a:outerShdw blurRad="50800" rotWithShape="0" algn="t" dir="5400000" dist="38100">
              <a:srgbClr val="000000">
                <a:alpha val="40000"/>
              </a:srgbClr>
            </a:outerShdw>
          </a:effectLst>
        </p:spPr>
        <p:txBody>
          <a:bodyPr anchorCtr="0" anchor="ctr" bIns="30475" lIns="45700" spcFirstLastPara="1" rIns="45700" wrap="square" tIns="30475">
            <a:no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sz="2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Log files</a:t>
            </a:r>
            <a:r>
              <a:rPr lang="en-GB" sz="24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: </a:t>
            </a:r>
            <a:r>
              <a:rPr b="1" i="0" lang="en-GB" sz="2400" u="none" cap="none" strike="noStrike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servers/Liberator/var</a:t>
            </a:r>
            <a:endParaRPr b="1" i="0" sz="2400" u="none" cap="none" strike="noStrike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95" name="Google Shape;295;p48"/>
          <p:cNvGrpSpPr/>
          <p:nvPr/>
        </p:nvGrpSpPr>
        <p:grpSpPr>
          <a:xfrm>
            <a:off x="4829451" y="2497746"/>
            <a:ext cx="2581958" cy="330750"/>
            <a:chOff x="4024966" y="5207592"/>
            <a:chExt cx="2581958" cy="441000"/>
          </a:xfrm>
        </p:grpSpPr>
        <p:sp>
          <p:nvSpPr>
            <p:cNvPr id="296" name="Google Shape;296;p48"/>
            <p:cNvSpPr/>
            <p:nvPr/>
          </p:nvSpPr>
          <p:spPr>
            <a:xfrm>
              <a:off x="4024966" y="5265446"/>
              <a:ext cx="2575500" cy="303000"/>
            </a:xfrm>
            <a:prstGeom prst="rect">
              <a:avLst/>
            </a:pr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97" name="Google Shape;297;p48"/>
            <p:cNvSpPr/>
            <p:nvPr/>
          </p:nvSpPr>
          <p:spPr>
            <a:xfrm>
              <a:off x="4211724" y="5207592"/>
              <a:ext cx="2395200" cy="441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GB" sz="16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HTTP Error log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298" name="Google Shape;298;p48"/>
          <p:cNvGrpSpPr/>
          <p:nvPr/>
        </p:nvGrpSpPr>
        <p:grpSpPr>
          <a:xfrm>
            <a:off x="4840387" y="2145347"/>
            <a:ext cx="2575500" cy="330750"/>
            <a:chOff x="4024966" y="4681107"/>
            <a:chExt cx="2575500" cy="441000"/>
          </a:xfrm>
        </p:grpSpPr>
        <p:sp>
          <p:nvSpPr>
            <p:cNvPr id="299" name="Google Shape;299;p48"/>
            <p:cNvSpPr/>
            <p:nvPr/>
          </p:nvSpPr>
          <p:spPr>
            <a:xfrm>
              <a:off x="4024966" y="4744706"/>
              <a:ext cx="2575500" cy="303000"/>
            </a:xfrm>
            <a:prstGeom prst="rect">
              <a:avLst/>
            </a:pr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0" name="Google Shape;300;p48"/>
            <p:cNvSpPr/>
            <p:nvPr/>
          </p:nvSpPr>
          <p:spPr>
            <a:xfrm>
              <a:off x="4198785" y="4681107"/>
              <a:ext cx="2395200" cy="441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GB" sz="16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HTTP Access log</a:t>
              </a:r>
              <a:endParaRPr i="0" sz="16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01" name="Google Shape;301;p48"/>
          <p:cNvGrpSpPr/>
          <p:nvPr/>
        </p:nvGrpSpPr>
        <p:grpSpPr>
          <a:xfrm>
            <a:off x="1961467" y="3401706"/>
            <a:ext cx="2587696" cy="330750"/>
            <a:chOff x="4001524" y="4088571"/>
            <a:chExt cx="2587696" cy="441000"/>
          </a:xfrm>
        </p:grpSpPr>
        <p:sp>
          <p:nvSpPr>
            <p:cNvPr id="302" name="Google Shape;302;p48"/>
            <p:cNvSpPr/>
            <p:nvPr/>
          </p:nvSpPr>
          <p:spPr>
            <a:xfrm>
              <a:off x="4001524" y="4152170"/>
              <a:ext cx="2575500" cy="303000"/>
            </a:xfrm>
            <a:prstGeom prst="rect">
              <a:avLst/>
            </a:pr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3" name="Google Shape;303;p48"/>
            <p:cNvSpPr/>
            <p:nvPr/>
          </p:nvSpPr>
          <p:spPr>
            <a:xfrm>
              <a:off x="4194020" y="4088571"/>
              <a:ext cx="2395200" cy="441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GB" sz="16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Object log</a:t>
              </a:r>
              <a:endParaRPr i="0" sz="16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04" name="Google Shape;304;p48"/>
          <p:cNvGrpSpPr/>
          <p:nvPr/>
        </p:nvGrpSpPr>
        <p:grpSpPr>
          <a:xfrm>
            <a:off x="1966105" y="3046424"/>
            <a:ext cx="2578421" cy="330750"/>
            <a:chOff x="3997980" y="3558737"/>
            <a:chExt cx="2578421" cy="441000"/>
          </a:xfrm>
        </p:grpSpPr>
        <p:sp>
          <p:nvSpPr>
            <p:cNvPr id="305" name="Google Shape;305;p48"/>
            <p:cNvSpPr/>
            <p:nvPr/>
          </p:nvSpPr>
          <p:spPr>
            <a:xfrm>
              <a:off x="3997980" y="3622708"/>
              <a:ext cx="2575500" cy="303000"/>
            </a:xfrm>
            <a:prstGeom prst="rect">
              <a:avLst/>
            </a:pr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6" name="Google Shape;306;p48"/>
            <p:cNvSpPr/>
            <p:nvPr/>
          </p:nvSpPr>
          <p:spPr>
            <a:xfrm>
              <a:off x="4181201" y="3558737"/>
              <a:ext cx="2395200" cy="441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GB" sz="16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RTTP Request log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07" name="Google Shape;307;p48"/>
          <p:cNvGrpSpPr/>
          <p:nvPr/>
        </p:nvGrpSpPr>
        <p:grpSpPr>
          <a:xfrm>
            <a:off x="1967571" y="2691142"/>
            <a:ext cx="2575500" cy="330750"/>
            <a:chOff x="3756974" y="3107070"/>
            <a:chExt cx="2575500" cy="441000"/>
          </a:xfrm>
        </p:grpSpPr>
        <p:sp>
          <p:nvSpPr>
            <p:cNvPr id="308" name="Google Shape;308;p48"/>
            <p:cNvSpPr/>
            <p:nvPr/>
          </p:nvSpPr>
          <p:spPr>
            <a:xfrm>
              <a:off x="3756974" y="3173031"/>
              <a:ext cx="2575500" cy="303000"/>
            </a:xfrm>
            <a:prstGeom prst="rect">
              <a:avLst/>
            </a:pr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09" name="Google Shape;309;p48"/>
            <p:cNvSpPr/>
            <p:nvPr/>
          </p:nvSpPr>
          <p:spPr>
            <a:xfrm>
              <a:off x="3936383" y="3107070"/>
              <a:ext cx="2395200" cy="441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GB" sz="16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Event log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10" name="Google Shape;310;p48"/>
          <p:cNvGrpSpPr/>
          <p:nvPr/>
        </p:nvGrpSpPr>
        <p:grpSpPr>
          <a:xfrm>
            <a:off x="1967571" y="2335861"/>
            <a:ext cx="2575500" cy="330750"/>
            <a:chOff x="3567766" y="2687302"/>
            <a:chExt cx="2575500" cy="441000"/>
          </a:xfrm>
        </p:grpSpPr>
        <p:sp>
          <p:nvSpPr>
            <p:cNvPr id="311" name="Google Shape;311;p48"/>
            <p:cNvSpPr/>
            <p:nvPr/>
          </p:nvSpPr>
          <p:spPr>
            <a:xfrm>
              <a:off x="3567766" y="2761248"/>
              <a:ext cx="2575500" cy="303000"/>
            </a:xfrm>
            <a:prstGeom prst="rect">
              <a:avLst/>
            </a:pr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2" name="Google Shape;312;p48"/>
            <p:cNvSpPr/>
            <p:nvPr/>
          </p:nvSpPr>
          <p:spPr>
            <a:xfrm>
              <a:off x="3745125" y="2687302"/>
              <a:ext cx="2395200" cy="441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GB" sz="16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Auth log </a:t>
              </a:r>
              <a:endParaRPr i="0" sz="16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13" name="Google Shape;313;p48"/>
          <p:cNvGrpSpPr/>
          <p:nvPr/>
        </p:nvGrpSpPr>
        <p:grpSpPr>
          <a:xfrm>
            <a:off x="1965145" y="1980579"/>
            <a:ext cx="2580340" cy="330750"/>
            <a:chOff x="3415366" y="2376169"/>
            <a:chExt cx="2580340" cy="441000"/>
          </a:xfrm>
        </p:grpSpPr>
        <p:sp>
          <p:nvSpPr>
            <p:cNvPr id="314" name="Google Shape;314;p48"/>
            <p:cNvSpPr/>
            <p:nvPr/>
          </p:nvSpPr>
          <p:spPr>
            <a:xfrm>
              <a:off x="3415366" y="2425734"/>
              <a:ext cx="2575500" cy="303000"/>
            </a:xfrm>
            <a:prstGeom prst="rect">
              <a:avLst/>
            </a:pr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5" name="Google Shape;315;p48"/>
            <p:cNvSpPr/>
            <p:nvPr/>
          </p:nvSpPr>
          <p:spPr>
            <a:xfrm>
              <a:off x="3600506" y="2376169"/>
              <a:ext cx="2395200" cy="441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GB" sz="16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Session log </a:t>
              </a:r>
              <a:endParaRPr i="0" sz="1600" u="none" cap="none" strike="noStrik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16" name="Google Shape;316;p48"/>
          <p:cNvGrpSpPr/>
          <p:nvPr/>
        </p:nvGrpSpPr>
        <p:grpSpPr>
          <a:xfrm>
            <a:off x="4848086" y="2862812"/>
            <a:ext cx="2581958" cy="330750"/>
            <a:chOff x="4024966" y="5207592"/>
            <a:chExt cx="2581958" cy="441000"/>
          </a:xfrm>
        </p:grpSpPr>
        <p:sp>
          <p:nvSpPr>
            <p:cNvPr id="317" name="Google Shape;317;p48"/>
            <p:cNvSpPr/>
            <p:nvPr/>
          </p:nvSpPr>
          <p:spPr>
            <a:xfrm>
              <a:off x="4024966" y="5265446"/>
              <a:ext cx="2575500" cy="303000"/>
            </a:xfrm>
            <a:prstGeom prst="rect">
              <a:avLst/>
            </a:pr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18" name="Google Shape;318;p48"/>
            <p:cNvSpPr/>
            <p:nvPr/>
          </p:nvSpPr>
          <p:spPr>
            <a:xfrm>
              <a:off x="4211724" y="5207592"/>
              <a:ext cx="2395200" cy="441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GB" sz="16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Packet log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319" name="Google Shape;319;p48"/>
          <p:cNvGrpSpPr/>
          <p:nvPr/>
        </p:nvGrpSpPr>
        <p:grpSpPr>
          <a:xfrm>
            <a:off x="4842972" y="3225392"/>
            <a:ext cx="2581958" cy="330750"/>
            <a:chOff x="4024966" y="5207592"/>
            <a:chExt cx="2581958" cy="441000"/>
          </a:xfrm>
        </p:grpSpPr>
        <p:sp>
          <p:nvSpPr>
            <p:cNvPr id="320" name="Google Shape;320;p48"/>
            <p:cNvSpPr/>
            <p:nvPr/>
          </p:nvSpPr>
          <p:spPr>
            <a:xfrm>
              <a:off x="4024966" y="5265446"/>
              <a:ext cx="2575500" cy="303000"/>
            </a:xfrm>
            <a:prstGeom prst="rect">
              <a:avLst/>
            </a:pr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321" name="Google Shape;321;p48"/>
            <p:cNvSpPr/>
            <p:nvPr/>
          </p:nvSpPr>
          <p:spPr>
            <a:xfrm>
              <a:off x="4211724" y="5207592"/>
              <a:ext cx="2395200" cy="441000"/>
            </a:xfrm>
            <a:custGeom>
              <a:rect b="b" l="l" r="r" t="t"/>
              <a:pathLst>
                <a:path extrusionOk="0" h="120000" w="120000">
                  <a:moveTo>
                    <a:pt x="0" y="0"/>
                  </a:moveTo>
                  <a:lnTo>
                    <a:pt x="120000" y="0"/>
                  </a:lnTo>
                  <a:lnTo>
                    <a:pt x="120000" y="120000"/>
                  </a:lnTo>
                  <a:lnTo>
                    <a:pt x="0" y="120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B5394"/>
            </a:solidFill>
            <a:ln>
              <a:noFill/>
            </a:ln>
            <a:effectLst>
              <a:outerShdw blurRad="44450" algn="ctr" dir="5400000" dist="27940">
                <a:srgbClr val="000000">
                  <a:alpha val="31760"/>
                </a:srgbClr>
              </a:outerShdw>
            </a:effectLst>
          </p:spPr>
          <p:txBody>
            <a:bodyPr anchorCtr="0" anchor="ctr" bIns="113775" lIns="113775" spcFirstLastPara="1" rIns="113775" wrap="square" tIns="113775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i="0" lang="en-GB" sz="1600" u="none" cap="none" strike="noStrike">
                  <a:solidFill>
                    <a:schemeClr val="lt1"/>
                  </a:solidFill>
                  <a:latin typeface="Roboto"/>
                  <a:ea typeface="Roboto"/>
                  <a:cs typeface="Roboto"/>
                  <a:sym typeface="Roboto"/>
                </a:rPr>
                <a:t>Client log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39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What is Liberator?</a:t>
            </a:r>
            <a:endParaRPr/>
          </a:p>
        </p:txBody>
      </p:sp>
      <p:sp>
        <p:nvSpPr>
          <p:cNvPr id="209" name="Google Shape;209;p39"/>
          <p:cNvSpPr txBox="1"/>
          <p:nvPr/>
        </p:nvSpPr>
        <p:spPr>
          <a:xfrm>
            <a:off x="806700" y="1071750"/>
            <a:ext cx="70638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 financial internet hub that delivers data and messages in real time to and from subscribers over any network.</a:t>
            </a:r>
            <a:endParaRPr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0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Features</a:t>
            </a:r>
            <a:endParaRPr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40"/>
          <p:cNvSpPr txBox="1"/>
          <p:nvPr>
            <p:ph idx="1" type="body"/>
          </p:nvPr>
        </p:nvSpPr>
        <p:spPr>
          <a:xfrm>
            <a:off x="311700" y="695275"/>
            <a:ext cx="3999900" cy="39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226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Reliability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226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Scalability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226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Failover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226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Asynchronous messaging over the internet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226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Resilience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226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Load balancing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40"/>
          <p:cNvSpPr txBox="1"/>
          <p:nvPr>
            <p:ph idx="2" type="body"/>
          </p:nvPr>
        </p:nvSpPr>
        <p:spPr>
          <a:xfrm>
            <a:off x="4832400" y="695275"/>
            <a:ext cx="3999900" cy="39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02260" lvl="0" marL="3556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Health monitoring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226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Bi-directional communication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226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Clustering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226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Ultra low latency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226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Dynamic throttling and batching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226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Caching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2260" lvl="0" marL="355600" rtl="0" algn="l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...and much more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1600"/>
              </a:spcAft>
              <a:buNone/>
            </a:pPr>
            <a:r>
              <a:t/>
            </a:r>
            <a:endParaRPr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41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Performance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42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Summary</a:t>
            </a:r>
            <a:endParaRPr/>
          </a:p>
        </p:txBody>
      </p:sp>
      <p:sp>
        <p:nvSpPr>
          <p:cNvPr id="227" name="Google Shape;227;p42"/>
          <p:cNvSpPr txBox="1"/>
          <p:nvPr/>
        </p:nvSpPr>
        <p:spPr>
          <a:xfrm>
            <a:off x="806700" y="1253550"/>
            <a:ext cx="8148300" cy="300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69252" lvl="0" marL="449262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oboto"/>
              <a:buChar char="◦"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Handles many users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69252" lvl="0" marL="449262" rtl="0" algn="l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oboto"/>
              <a:buChar char="◦"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Predictable performance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69252" lvl="0" marL="449262" rtl="0" algn="l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oboto"/>
              <a:buChar char="◦"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High throughput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69252" lvl="0" marL="449262" rtl="0" algn="l">
              <a:spcBef>
                <a:spcPts val="300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oboto"/>
              <a:buChar char="◦"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Ultra low latency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3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Throttling</a:t>
            </a:r>
            <a:endParaRPr/>
          </a:p>
        </p:txBody>
      </p:sp>
      <p:sp>
        <p:nvSpPr>
          <p:cNvPr id="233" name="Google Shape;233;p43"/>
          <p:cNvSpPr txBox="1"/>
          <p:nvPr/>
        </p:nvSpPr>
        <p:spPr>
          <a:xfrm>
            <a:off x="631500" y="908950"/>
            <a:ext cx="7881000" cy="167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61937" lvl="0" marL="261937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20"/>
              <a:buFont typeface="Roboto"/>
              <a:buChar char="◦"/>
            </a:pPr>
            <a:r>
              <a:rPr lang="en-GB"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Liberator may be configured to throttle instrument updates to a set output frequency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261937" lvl="0" marL="261937" rtl="0" algn="l">
              <a:spcBef>
                <a:spcPts val="1760"/>
              </a:spcBef>
              <a:spcAft>
                <a:spcPts val="0"/>
              </a:spcAft>
              <a:buClr>
                <a:schemeClr val="dk1"/>
              </a:buClr>
              <a:buSzPts val="2520"/>
              <a:buFont typeface="Roboto"/>
              <a:buChar char="◦"/>
            </a:pPr>
            <a:r>
              <a:rPr lang="en-GB" sz="2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Field updates are merged together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grpSp>
        <p:nvGrpSpPr>
          <p:cNvPr id="234" name="Google Shape;234;p43"/>
          <p:cNvGrpSpPr/>
          <p:nvPr/>
        </p:nvGrpSpPr>
        <p:grpSpPr>
          <a:xfrm>
            <a:off x="1319388" y="2562047"/>
            <a:ext cx="6287603" cy="2363788"/>
            <a:chOff x="1187624" y="3249083"/>
            <a:chExt cx="6287603" cy="3151717"/>
          </a:xfrm>
        </p:grpSpPr>
        <p:cxnSp>
          <p:nvCxnSpPr>
            <p:cNvPr id="235" name="Google Shape;235;p43"/>
            <p:cNvCxnSpPr/>
            <p:nvPr/>
          </p:nvCxnSpPr>
          <p:spPr>
            <a:xfrm>
              <a:off x="1187624" y="4543425"/>
              <a:ext cx="6215100" cy="1500"/>
            </a:xfrm>
            <a:prstGeom prst="straightConnector1">
              <a:avLst/>
            </a:prstGeom>
            <a:noFill/>
            <a:ln cap="flat" cmpd="sng" w="12700">
              <a:solidFill>
                <a:schemeClr val="dk2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36" name="Google Shape;236;p43"/>
            <p:cNvCxnSpPr/>
            <p:nvPr/>
          </p:nvCxnSpPr>
          <p:spPr>
            <a:xfrm rot="5400000">
              <a:off x="1352557" y="4142833"/>
              <a:ext cx="785700" cy="1500"/>
            </a:xfrm>
            <a:prstGeom prst="straightConnector1">
              <a:avLst/>
            </a:prstGeom>
            <a:noFill/>
            <a:ln cap="flat" cmpd="sng" w="31750">
              <a:solidFill>
                <a:schemeClr val="accent4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237" name="Google Shape;237;p43"/>
            <p:cNvCxnSpPr/>
            <p:nvPr/>
          </p:nvCxnSpPr>
          <p:spPr>
            <a:xfrm rot="5400000">
              <a:off x="4895331" y="4149713"/>
              <a:ext cx="785700" cy="1500"/>
            </a:xfrm>
            <a:prstGeom prst="straightConnector1">
              <a:avLst/>
            </a:prstGeom>
            <a:noFill/>
            <a:ln cap="flat" cmpd="sng" w="31750">
              <a:solidFill>
                <a:schemeClr val="accent4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238" name="Google Shape;238;p43"/>
            <p:cNvCxnSpPr/>
            <p:nvPr/>
          </p:nvCxnSpPr>
          <p:spPr>
            <a:xfrm rot="5400000">
              <a:off x="2427301" y="4151300"/>
              <a:ext cx="784200" cy="0"/>
            </a:xfrm>
            <a:prstGeom prst="straightConnector1">
              <a:avLst/>
            </a:prstGeom>
            <a:noFill/>
            <a:ln cap="flat" cmpd="sng" w="31750">
              <a:solidFill>
                <a:schemeClr val="accent4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239" name="Google Shape;239;p43"/>
            <p:cNvCxnSpPr/>
            <p:nvPr/>
          </p:nvCxnSpPr>
          <p:spPr>
            <a:xfrm rot="5400000">
              <a:off x="3036150" y="4150463"/>
              <a:ext cx="785700" cy="0"/>
            </a:xfrm>
            <a:prstGeom prst="straightConnector1">
              <a:avLst/>
            </a:prstGeom>
            <a:noFill/>
            <a:ln cap="flat" cmpd="sng" w="31750">
              <a:solidFill>
                <a:schemeClr val="accent4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240" name="Google Shape;240;p43"/>
            <p:cNvCxnSpPr/>
            <p:nvPr/>
          </p:nvCxnSpPr>
          <p:spPr>
            <a:xfrm rot="5400000">
              <a:off x="3296633" y="5110765"/>
              <a:ext cx="857400" cy="0"/>
            </a:xfrm>
            <a:prstGeom prst="straightConnector1">
              <a:avLst/>
            </a:prstGeom>
            <a:noFill/>
            <a:ln cap="flat" cmpd="sng" w="31750">
              <a:solidFill>
                <a:srgbClr val="275B23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241" name="Google Shape;241;p43"/>
            <p:cNvCxnSpPr/>
            <p:nvPr/>
          </p:nvCxnSpPr>
          <p:spPr>
            <a:xfrm rot="5400000">
              <a:off x="3966599" y="4150463"/>
              <a:ext cx="785700" cy="0"/>
            </a:xfrm>
            <a:prstGeom prst="straightConnector1">
              <a:avLst/>
            </a:prstGeom>
            <a:noFill/>
            <a:ln cap="flat" cmpd="sng" w="31750">
              <a:solidFill>
                <a:schemeClr val="accent4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cxnSp>
          <p:nvCxnSpPr>
            <p:cNvPr id="242" name="Google Shape;242;p43"/>
            <p:cNvCxnSpPr/>
            <p:nvPr/>
          </p:nvCxnSpPr>
          <p:spPr>
            <a:xfrm rot="5400000">
              <a:off x="5466830" y="4149713"/>
              <a:ext cx="785700" cy="1500"/>
            </a:xfrm>
            <a:prstGeom prst="straightConnector1">
              <a:avLst/>
            </a:prstGeom>
            <a:noFill/>
            <a:ln cap="flat" cmpd="sng" w="31750">
              <a:solidFill>
                <a:schemeClr val="accent4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sp>
          <p:nvSpPr>
            <p:cNvPr id="243" name="Google Shape;243;p43"/>
            <p:cNvSpPr/>
            <p:nvPr/>
          </p:nvSpPr>
          <p:spPr>
            <a:xfrm>
              <a:off x="6560827" y="4038600"/>
              <a:ext cx="914400" cy="362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Entry</a:t>
              </a:r>
              <a:endParaRPr/>
            </a:p>
          </p:txBody>
        </p:sp>
        <p:sp>
          <p:nvSpPr>
            <p:cNvPr id="244" name="Google Shape;244;p43"/>
            <p:cNvSpPr/>
            <p:nvPr/>
          </p:nvSpPr>
          <p:spPr>
            <a:xfrm>
              <a:off x="1288164" y="3249083"/>
              <a:ext cx="914400" cy="55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Bid</a:t>
              </a:r>
              <a:r>
                <a:rPr b="0" baseline="-2500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5" name="Google Shape;245;p43"/>
            <p:cNvSpPr/>
            <p:nvPr/>
          </p:nvSpPr>
          <p:spPr>
            <a:xfrm>
              <a:off x="2362200" y="3257550"/>
              <a:ext cx="914400" cy="55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Ask</a:t>
              </a:r>
              <a:r>
                <a:rPr b="0" baseline="-2500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246" name="Google Shape;246;p43"/>
            <p:cNvSpPr/>
            <p:nvPr/>
          </p:nvSpPr>
          <p:spPr>
            <a:xfrm>
              <a:off x="2971800" y="3257550"/>
              <a:ext cx="914400" cy="55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Bid</a:t>
              </a:r>
              <a:r>
                <a:rPr b="0" baseline="-2500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 2</a:t>
              </a:r>
              <a:endParaRPr/>
            </a:p>
          </p:txBody>
        </p:sp>
        <p:sp>
          <p:nvSpPr>
            <p:cNvPr id="247" name="Google Shape;247;p43"/>
            <p:cNvSpPr/>
            <p:nvPr/>
          </p:nvSpPr>
          <p:spPr>
            <a:xfrm>
              <a:off x="3259666" y="5253565"/>
              <a:ext cx="914400" cy="114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Ask</a:t>
              </a:r>
              <a:r>
                <a:rPr b="0" baseline="-2500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Bid</a:t>
              </a:r>
              <a:r>
                <a:rPr b="0" baseline="-2500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2</a:t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43"/>
            <p:cNvSpPr/>
            <p:nvPr/>
          </p:nvSpPr>
          <p:spPr>
            <a:xfrm>
              <a:off x="3902249" y="3257550"/>
              <a:ext cx="914400" cy="55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Vol</a:t>
              </a:r>
              <a:r>
                <a:rPr b="0" baseline="-2500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/>
            </a:p>
          </p:txBody>
        </p:sp>
        <p:sp>
          <p:nvSpPr>
            <p:cNvPr id="249" name="Google Shape;249;p43"/>
            <p:cNvSpPr/>
            <p:nvPr/>
          </p:nvSpPr>
          <p:spPr>
            <a:xfrm>
              <a:off x="4830937" y="3257550"/>
              <a:ext cx="914400" cy="55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Bid </a:t>
              </a:r>
              <a:r>
                <a:rPr b="0" baseline="-2500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3</a:t>
              </a:r>
              <a:endParaRPr/>
            </a:p>
          </p:txBody>
        </p:sp>
        <p:sp>
          <p:nvSpPr>
            <p:cNvPr id="250" name="Google Shape;250;p43"/>
            <p:cNvSpPr/>
            <p:nvPr/>
          </p:nvSpPr>
          <p:spPr>
            <a:xfrm>
              <a:off x="5402437" y="3257550"/>
              <a:ext cx="914400" cy="557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Bid </a:t>
              </a:r>
              <a:r>
                <a:rPr b="0" baseline="-2500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/>
            </a:p>
          </p:txBody>
        </p:sp>
        <p:sp>
          <p:nvSpPr>
            <p:cNvPr id="251" name="Google Shape;251;p43"/>
            <p:cNvSpPr/>
            <p:nvPr/>
          </p:nvSpPr>
          <p:spPr>
            <a:xfrm>
              <a:off x="5481277" y="5257800"/>
              <a:ext cx="914400" cy="11430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Vol</a:t>
              </a:r>
              <a:r>
                <a:rPr b="0" baseline="-2500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1</a:t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Bid</a:t>
              </a:r>
              <a:r>
                <a:rPr b="0" baseline="-2500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4</a:t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2" name="Google Shape;252;p43"/>
            <p:cNvSpPr/>
            <p:nvPr/>
          </p:nvSpPr>
          <p:spPr>
            <a:xfrm>
              <a:off x="3830812" y="4686300"/>
              <a:ext cx="2143200" cy="42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1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</a:t>
              </a:r>
              <a:endParaRPr/>
            </a:p>
          </p:txBody>
        </p:sp>
        <p:sp>
          <p:nvSpPr>
            <p:cNvPr id="253" name="Google Shape;253;p43"/>
            <p:cNvSpPr/>
            <p:nvPr/>
          </p:nvSpPr>
          <p:spPr>
            <a:xfrm>
              <a:off x="1616249" y="4686300"/>
              <a:ext cx="2143200" cy="42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Throttle period </a:t>
              </a:r>
              <a:r>
                <a:rPr b="0" i="1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t</a:t>
              </a:r>
              <a:endParaRPr/>
            </a:p>
          </p:txBody>
        </p:sp>
        <p:cxnSp>
          <p:nvCxnSpPr>
            <p:cNvPr id="254" name="Google Shape;254;p43"/>
            <p:cNvCxnSpPr/>
            <p:nvPr/>
          </p:nvCxnSpPr>
          <p:spPr>
            <a:xfrm rot="5400000">
              <a:off x="5509777" y="5106533"/>
              <a:ext cx="857400" cy="0"/>
            </a:xfrm>
            <a:prstGeom prst="straightConnector1">
              <a:avLst/>
            </a:prstGeom>
            <a:noFill/>
            <a:ln cap="flat" cmpd="sng" w="31750">
              <a:solidFill>
                <a:srgbClr val="275B23"/>
              </a:solidFill>
              <a:prstDash val="solid"/>
              <a:round/>
              <a:headEnd len="sm" w="sm" type="none"/>
              <a:tailEnd len="med" w="med" type="stealth"/>
            </a:ln>
          </p:spPr>
        </p:cxnSp>
        <p:sp>
          <p:nvSpPr>
            <p:cNvPr id="255" name="Google Shape;255;p43"/>
            <p:cNvSpPr/>
            <p:nvPr/>
          </p:nvSpPr>
          <p:spPr>
            <a:xfrm>
              <a:off x="6560827" y="4667250"/>
              <a:ext cx="914400" cy="362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</a:pPr>
              <a:r>
                <a:rPr b="0" i="0" lang="en-GB" sz="1600" u="none" cap="none" strike="noStrike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rPr>
                <a:t>Exit</a:t>
              </a:r>
              <a:endParaRPr b="0" i="0" sz="16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6" name="Google Shape;256;p43"/>
            <p:cNvSpPr/>
            <p:nvPr/>
          </p:nvSpPr>
          <p:spPr>
            <a:xfrm>
              <a:off x="1742190" y="4550834"/>
              <a:ext cx="2000400" cy="131100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99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7" name="Google Shape;257;p43"/>
            <p:cNvSpPr/>
            <p:nvPr/>
          </p:nvSpPr>
          <p:spPr>
            <a:xfrm>
              <a:off x="3959399" y="4550834"/>
              <a:ext cx="2000400" cy="131100"/>
            </a:xfrm>
            <a:prstGeom prst="rect">
              <a:avLst/>
            </a:prstGeom>
            <a:solidFill>
              <a:srgbClr val="CC412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4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Throttling</a:t>
            </a:r>
            <a:endParaRPr/>
          </a:p>
        </p:txBody>
      </p:sp>
      <p:sp>
        <p:nvSpPr>
          <p:cNvPr id="263" name="Google Shape;263;p44"/>
          <p:cNvSpPr txBox="1"/>
          <p:nvPr/>
        </p:nvSpPr>
        <p:spPr>
          <a:xfrm>
            <a:off x="433650" y="908925"/>
            <a:ext cx="8276700" cy="41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4028" lvl="0" marL="261937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Throttling level can be changed dynamically via: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8673" lvl="1" marL="719137" rtl="0" algn="l">
              <a:lnSpc>
                <a:spcPct val="80000"/>
              </a:lnSpc>
              <a:spcBef>
                <a:spcPts val="179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◦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StreamLink API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8673" lvl="1" marL="719137" rtl="0" algn="l">
              <a:lnSpc>
                <a:spcPct val="80000"/>
              </a:lnSpc>
              <a:spcBef>
                <a:spcPts val="179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◦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Liberator Authentication Module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8673" lvl="1" marL="719137" rtl="0" algn="l">
              <a:lnSpc>
                <a:spcPct val="80000"/>
              </a:lnSpc>
              <a:spcBef>
                <a:spcPts val="179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◦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Caplin Management Console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224028" lvl="0" marL="261937" rtl="0" algn="l">
              <a:lnSpc>
                <a:spcPct val="80000"/>
              </a:lnSpc>
              <a:spcBef>
                <a:spcPts val="1866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◦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Can be changed programmatically in response to certain events: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08673" lvl="1" marL="719137" rtl="0" algn="l">
              <a:lnSpc>
                <a:spcPct val="80000"/>
              </a:lnSpc>
              <a:spcBef>
                <a:spcPts val="1792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◦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Throttle when client under heavy load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4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Liberator Installation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46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Install DF and Liberator</a:t>
            </a:r>
            <a:endParaRPr/>
          </a:p>
        </p:txBody>
      </p:sp>
      <p:sp>
        <p:nvSpPr>
          <p:cNvPr id="275" name="Google Shape;275;p46"/>
          <p:cNvSpPr txBox="1"/>
          <p:nvPr>
            <p:ph idx="4294967295" type="body"/>
          </p:nvPr>
        </p:nvSpPr>
        <p:spPr>
          <a:xfrm>
            <a:off x="457200" y="982572"/>
            <a:ext cx="8229600" cy="1674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13067" lvl="0" marL="3429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Roboto"/>
              <a:buChar char="▶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Follow tutorial “Setting up the Development Environment”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  <a:p>
            <a:pPr indent="-413067" lvl="0" marL="342900" marR="0" rtl="0" algn="l">
              <a:lnSpc>
                <a:spcPct val="90000"/>
              </a:lnSpc>
              <a:spcBef>
                <a:spcPts val="518"/>
              </a:spcBef>
              <a:spcAft>
                <a:spcPts val="0"/>
              </a:spcAft>
              <a:buClr>
                <a:srgbClr val="999999"/>
              </a:buClr>
              <a:buSzPts val="2400"/>
              <a:buFont typeface="Roboto"/>
              <a:buChar char="▶"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Follow tutorial “Deployment Framework and Caplin Platform”</a:t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6" name="Google Shape;276;p46"/>
          <p:cNvSpPr/>
          <p:nvPr/>
        </p:nvSpPr>
        <p:spPr>
          <a:xfrm rot="10800000">
            <a:off x="1807949" y="2828295"/>
            <a:ext cx="5003400" cy="8007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7" name="Google Shape;277;p46"/>
          <p:cNvSpPr txBox="1"/>
          <p:nvPr/>
        </p:nvSpPr>
        <p:spPr>
          <a:xfrm>
            <a:off x="1808187" y="2828741"/>
            <a:ext cx="5003400" cy="51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INSTALL DEPLOYMENT FRAMEWORK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78" name="Google Shape;278;p46"/>
          <p:cNvSpPr/>
          <p:nvPr/>
        </p:nvSpPr>
        <p:spPr>
          <a:xfrm rot="10800000">
            <a:off x="1807887" y="3664819"/>
            <a:ext cx="5003400" cy="8007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46"/>
          <p:cNvSpPr txBox="1"/>
          <p:nvPr/>
        </p:nvSpPr>
        <p:spPr>
          <a:xfrm>
            <a:off x="1808125" y="3665265"/>
            <a:ext cx="5003400" cy="519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INSTALL LIBERATOR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Try it Yourself Icon2.png" id="280" name="Google Shape;280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507226" y="144411"/>
            <a:ext cx="599456" cy="5994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3_4-3-pp-pres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